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p:scale>
          <a:sx n="110" d="100"/>
          <a:sy n="110" d="100"/>
        </p:scale>
        <p:origin x="-804"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dPt>
          <c:cat>
            <c:strRef>
              <c:f>Sheet1!$A$2:$A$6</c:f>
              <c:strCache>
                <c:ptCount val="5"/>
                <c:pt idx="0">
                  <c:v>Naïve Bayes</c:v>
                </c:pt>
                <c:pt idx="1">
                  <c:v>Logit Reg</c:v>
                </c:pt>
                <c:pt idx="2">
                  <c:v>SVM</c:v>
                </c:pt>
                <c:pt idx="3">
                  <c:v>AdaBoost</c:v>
                </c:pt>
                <c:pt idx="4">
                  <c:v>Random forest</c:v>
                </c:pt>
              </c:strCache>
            </c:strRef>
          </c:cat>
          <c:val>
            <c:numRef>
              <c:f>Sheet1!$B$2:$B$6</c:f>
              <c:numCache>
                <c:formatCode>General</c:formatCode>
                <c:ptCount val="5"/>
                <c:pt idx="0">
                  <c:v>0.52</c:v>
                </c:pt>
                <c:pt idx="1">
                  <c:v>0.67</c:v>
                </c:pt>
                <c:pt idx="2">
                  <c:v>0.68</c:v>
                </c:pt>
                <c:pt idx="3">
                  <c:v>0.69</c:v>
                </c:pt>
                <c:pt idx="4">
                  <c:v>0.73</c:v>
                </c:pt>
              </c:numCache>
            </c:numRef>
          </c:val>
        </c:ser>
        <c:dLbls>
          <c:showLegendKey val="0"/>
          <c:showVal val="0"/>
          <c:showCatName val="0"/>
          <c:showSerName val="0"/>
          <c:showPercent val="0"/>
          <c:showBubbleSize val="0"/>
        </c:dLbls>
        <c:gapWidth val="150"/>
        <c:axId val="69702784"/>
        <c:axId val="69704320"/>
      </c:barChart>
      <c:catAx>
        <c:axId val="69702784"/>
        <c:scaling>
          <c:orientation val="minMax"/>
        </c:scaling>
        <c:delete val="0"/>
        <c:axPos val="b"/>
        <c:majorTickMark val="none"/>
        <c:minorTickMark val="none"/>
        <c:tickLblPos val="nextTo"/>
        <c:txPr>
          <a:bodyPr/>
          <a:lstStyle/>
          <a:p>
            <a:pPr>
              <a:defRPr sz="1000"/>
            </a:pPr>
            <a:endParaRPr lang="en-US"/>
          </a:p>
        </c:txPr>
        <c:crossAx val="69704320"/>
        <c:crosses val="autoZero"/>
        <c:auto val="1"/>
        <c:lblAlgn val="ctr"/>
        <c:lblOffset val="100"/>
        <c:noMultiLvlLbl val="0"/>
      </c:catAx>
      <c:valAx>
        <c:axId val="69704320"/>
        <c:scaling>
          <c:orientation val="minMax"/>
        </c:scaling>
        <c:delete val="0"/>
        <c:axPos val="l"/>
        <c:numFmt formatCode="0%" sourceLinked="0"/>
        <c:majorTickMark val="none"/>
        <c:minorTickMark val="none"/>
        <c:tickLblPos val="nextTo"/>
        <c:txPr>
          <a:bodyPr/>
          <a:lstStyle/>
          <a:p>
            <a:pPr>
              <a:defRPr sz="1100"/>
            </a:pPr>
            <a:endParaRPr lang="en-US"/>
          </a:p>
        </c:txPr>
        <c:crossAx val="69702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dPt>
          <c:cat>
            <c:strRef>
              <c:f>Sheet1!$A$2:$A$7</c:f>
              <c:strCache>
                <c:ptCount val="6"/>
                <c:pt idx="0">
                  <c:v>Naïve Bayes</c:v>
                </c:pt>
                <c:pt idx="1">
                  <c:v>Logit Reg</c:v>
                </c:pt>
                <c:pt idx="2">
                  <c:v>SVM</c:v>
                </c:pt>
                <c:pt idx="3">
                  <c:v>AdaBoost</c:v>
                </c:pt>
                <c:pt idx="4">
                  <c:v>Random forest</c:v>
                </c:pt>
                <c:pt idx="5">
                  <c:v>CNN</c:v>
                </c:pt>
              </c:strCache>
            </c:strRef>
          </c:cat>
          <c:val>
            <c:numRef>
              <c:f>Sheet1!$B$2:$B$7</c:f>
              <c:numCache>
                <c:formatCode>General</c:formatCode>
                <c:ptCount val="6"/>
                <c:pt idx="0">
                  <c:v>0.52</c:v>
                </c:pt>
                <c:pt idx="1">
                  <c:v>0.67</c:v>
                </c:pt>
                <c:pt idx="2">
                  <c:v>0.68</c:v>
                </c:pt>
                <c:pt idx="3">
                  <c:v>0.69</c:v>
                </c:pt>
                <c:pt idx="4">
                  <c:v>0.73</c:v>
                </c:pt>
                <c:pt idx="5">
                  <c:v>0.83</c:v>
                </c:pt>
              </c:numCache>
            </c:numRef>
          </c:val>
        </c:ser>
        <c:dLbls>
          <c:showLegendKey val="0"/>
          <c:showVal val="0"/>
          <c:showCatName val="0"/>
          <c:showSerName val="0"/>
          <c:showPercent val="0"/>
          <c:showBubbleSize val="0"/>
        </c:dLbls>
        <c:gapWidth val="150"/>
        <c:axId val="44472192"/>
        <c:axId val="45709952"/>
      </c:barChart>
      <c:catAx>
        <c:axId val="44472192"/>
        <c:scaling>
          <c:orientation val="minMax"/>
        </c:scaling>
        <c:delete val="0"/>
        <c:axPos val="b"/>
        <c:majorTickMark val="none"/>
        <c:minorTickMark val="none"/>
        <c:tickLblPos val="nextTo"/>
        <c:txPr>
          <a:bodyPr/>
          <a:lstStyle/>
          <a:p>
            <a:pPr>
              <a:defRPr sz="1000"/>
            </a:pPr>
            <a:endParaRPr lang="en-US"/>
          </a:p>
        </c:txPr>
        <c:crossAx val="45709952"/>
        <c:crosses val="autoZero"/>
        <c:auto val="1"/>
        <c:lblAlgn val="ctr"/>
        <c:lblOffset val="100"/>
        <c:noMultiLvlLbl val="0"/>
      </c:catAx>
      <c:valAx>
        <c:axId val="45709952"/>
        <c:scaling>
          <c:orientation val="minMax"/>
        </c:scaling>
        <c:delete val="0"/>
        <c:axPos val="l"/>
        <c:numFmt formatCode="0%" sourceLinked="0"/>
        <c:majorTickMark val="none"/>
        <c:minorTickMark val="none"/>
        <c:tickLblPos val="nextTo"/>
        <c:txPr>
          <a:bodyPr/>
          <a:lstStyle/>
          <a:p>
            <a:pPr>
              <a:defRPr sz="1100"/>
            </a:pPr>
            <a:endParaRPr lang="en-US"/>
          </a:p>
        </c:txPr>
        <c:crossAx val="444721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11/3/2017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 xmlns:a16="http://schemas.microsoft.com/office/drawing/2014/main" id="{A9B2AD02-0783-4443-B675-1B7800624AA6}"/>
              </a:ext>
            </a:extLst>
          </p:cNvPr>
          <p:cNvSpPr>
            <a:spLocks noGrp="1"/>
          </p:cNvSpPr>
          <p:nvPr>
            <p:ph type="ctrTitle"/>
          </p:nvPr>
        </p:nvSpPr>
        <p:spPr/>
        <p:txBody>
          <a:bodyPr>
            <a:normAutofit fontScale="90000"/>
          </a:bodyPr>
          <a:lstStyle/>
          <a:p>
            <a:r>
              <a:rPr lang="en-US" sz="3100" dirty="0" err="1"/>
              <a:t>Walknet</a:t>
            </a:r>
            <a:r>
              <a:rPr lang="en-US" sz="3100" dirty="0"/>
              <a:t>: </a:t>
            </a:r>
            <a:r>
              <a:rPr lang="en-US" sz="2200" dirty="0" smtClean="0"/>
              <a:t>A Deep Learning Approach to improving sidewalk quality and accessibility</a:t>
            </a:r>
            <a:endParaRPr lang="en-US" sz="2200" dirty="0"/>
          </a:p>
        </p:txBody>
      </p:sp>
      <p:sp>
        <p:nvSpPr>
          <p:cNvPr id="4" name="Subtitle 3">
            <a:extLst>
              <a:ext uri="{FF2B5EF4-FFF2-40B4-BE49-F238E27FC236}">
                <a16:creationId xmlns=""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a:t>
            </a:r>
            <a:r>
              <a:rPr lang="en-US" dirty="0" smtClean="0">
                <a:solidFill>
                  <a:schemeClr val="accent3"/>
                </a:solidFill>
              </a:rPr>
              <a:t>naïve machine learning models</a:t>
            </a:r>
            <a:r>
              <a:rPr lang="en-US" dirty="0">
                <a:solidFill>
                  <a:schemeClr val="accent3"/>
                </a:solidFill>
              </a:rPr>
              <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graphicFrame>
        <p:nvGraphicFramePr>
          <p:cNvPr id="7" name="Chart 6"/>
          <p:cNvGraphicFramePr/>
          <p:nvPr>
            <p:extLst>
              <p:ext uri="{D42A27DB-BD31-4B8C-83A1-F6EECF244321}">
                <p14:modId xmlns:p14="http://schemas.microsoft.com/office/powerpoint/2010/main" val="2620652742"/>
              </p:ext>
            </p:extLst>
          </p:nvPr>
        </p:nvGraphicFramePr>
        <p:xfrm>
          <a:off x="609600" y="18261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method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6" name="Chart 5"/>
          <p:cNvGraphicFramePr/>
          <p:nvPr>
            <p:extLst>
              <p:ext uri="{D42A27DB-BD31-4B8C-83A1-F6EECF244321}">
                <p14:modId xmlns:p14="http://schemas.microsoft.com/office/powerpoint/2010/main" val="681963141"/>
              </p:ext>
            </p:extLst>
          </p:nvPr>
        </p:nvGraphicFramePr>
        <p:xfrm>
          <a:off x="727496" y="19785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B7E8788E-8CAE-42E7-A2AF-7553AE05F373}"/>
              </a:ext>
            </a:extLst>
          </p:cNvPr>
          <p:cNvSpPr txBox="1"/>
          <p:nvPr/>
        </p:nvSpPr>
        <p:spPr>
          <a:xfrm>
            <a:off x="727495" y="1524000"/>
            <a:ext cx="4482517" cy="461665"/>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method</a:t>
            </a:r>
            <a:endParaRPr lang="en-US" sz="1200" dirty="0">
              <a:solidFill>
                <a:srgbClr val="354CA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D85C4753-88E5-4AE0-8D3C-0DBFCD02B169}"/>
              </a:ext>
            </a:extLst>
          </p:cNvPr>
          <p:cNvSpPr/>
          <p:nvPr/>
        </p:nvSpPr>
        <p:spPr>
          <a:xfrm rot="5400000">
            <a:off x="3437797" y="3316990"/>
            <a:ext cx="2941609" cy="44830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Street View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 xmlns:a16="http://schemas.microsoft.com/office/drawing/2014/main"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 xmlns:a16="http://schemas.microsoft.com/office/drawing/2014/main"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 xmlns:a16="http://schemas.microsoft.com/office/drawing/2014/main"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 xmlns:a16="http://schemas.microsoft.com/office/drawing/2014/main"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 xmlns:a16="http://schemas.microsoft.com/office/drawing/2014/main"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 xmlns:a16="http://schemas.microsoft.com/office/drawing/2014/main"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 xmlns:a16="http://schemas.microsoft.com/office/drawing/2014/main"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 xmlns:a16="http://schemas.microsoft.com/office/drawing/2014/main"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 xmlns:a16="http://schemas.microsoft.com/office/drawing/2014/main"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 xmlns:a16="http://schemas.microsoft.com/office/drawing/2014/main"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 xmlns:a16="http://schemas.microsoft.com/office/drawing/2014/main"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 xmlns:a16="http://schemas.microsoft.com/office/drawing/2014/main"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 xmlns:a16="http://schemas.microsoft.com/office/drawing/2014/main" id="{24AD5732-81D1-4F63-B269-06FAA5E08E03}"/>
              </a:ext>
            </a:extLst>
          </p:cNvPr>
          <p:cNvSpPr>
            <a:spLocks noGrp="1"/>
          </p:cNvSpPr>
          <p:nvPr>
            <p:ph idx="1"/>
          </p:nvPr>
        </p:nvSpPr>
        <p:spPr>
          <a:xfrm>
            <a:off x="609600" y="1604168"/>
            <a:ext cx="7905750" cy="4568031"/>
          </a:xfrm>
        </p:spPr>
        <p:txBody>
          <a:bodyPr>
            <a:normAutofit/>
          </a:bodyPr>
          <a:lstStyle/>
          <a:p>
            <a:r>
              <a:rPr lang="en-US" sz="1400" dirty="0">
                <a:solidFill>
                  <a:schemeClr val="tx1"/>
                </a:solidFill>
              </a:rPr>
              <a:t>This 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r>
              <a:rPr lang="en-US" dirty="0">
                <a:solidFill>
                  <a:schemeClr val="accent3"/>
                </a:solidFill>
              </a:rPr>
              <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a:t>
            </a:r>
            <a:r>
              <a:rPr lang="en-US" sz="1400" dirty="0" smtClean="0">
                <a:solidFill>
                  <a:schemeClr val="tx1"/>
                </a:solidFill>
              </a:rPr>
              <a:t>optimization</a:t>
            </a:r>
          </a:p>
          <a:p>
            <a:r>
              <a:rPr lang="en-US" sz="1400" dirty="0" smtClean="0">
                <a:solidFill>
                  <a:schemeClr val="tx1"/>
                </a:solidFill>
              </a:rPr>
              <a:t>Route optimization</a:t>
            </a:r>
            <a:endParaRPr lang="en-US" sz="1400" dirty="0">
              <a:solidFill>
                <a:schemeClr val="tx1"/>
              </a:solidFill>
            </a:endParaRPr>
          </a:p>
        </p:txBody>
      </p:sp>
      <p:pic>
        <p:nvPicPr>
          <p:cNvPr id="5" name="Picture 4" descr="Screen Clipping">
            <a:extLst>
              <a:ext uri="{FF2B5EF4-FFF2-40B4-BE49-F238E27FC236}">
                <a16:creationId xmlns=""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1868</TotalTime>
  <Words>1002</Words>
  <Application>Microsoft Office PowerPoint</Application>
  <PresentationFormat>On-screen Show (4:3)</PresentationFormat>
  <Paragraphs>135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Walknet: A Deep Learning Approach to improving sidewalk quality and accessibility</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machine learning models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 Deshowitz</cp:lastModifiedBy>
  <cp:revision>114</cp:revision>
  <dcterms:created xsi:type="dcterms:W3CDTF">2017-03-18T16:30:52Z</dcterms:created>
  <dcterms:modified xsi:type="dcterms:W3CDTF">2017-11-03T19:16:40Z</dcterms:modified>
</cp:coreProperties>
</file>